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83" r:id="rId9"/>
    <p:sldId id="263" r:id="rId10"/>
    <p:sldId id="282" r:id="rId11"/>
    <p:sldId id="264" r:id="rId12"/>
    <p:sldId id="279" r:id="rId13"/>
    <p:sldId id="294" r:id="rId14"/>
    <p:sldId id="262" r:id="rId15"/>
    <p:sldId id="295" r:id="rId16"/>
    <p:sldId id="291" r:id="rId17"/>
    <p:sldId id="292" r:id="rId18"/>
    <p:sldId id="278" r:id="rId19"/>
  </p:sldIdLst>
  <p:sldSz cx="9144000" cy="5143500" type="screen16x9"/>
  <p:notesSz cx="6858000" cy="9144000"/>
  <p:embeddedFontLst>
    <p:embeddedFont>
      <p:font typeface="Inter-Regular"/>
      <p:regular r:id="rId23"/>
    </p:embeddedFont>
    <p:embeddedFont>
      <p:font typeface="Calibri" panose="020F0502020204030204"/>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4"/>
  </p:normalViewPr>
  <p:slideViewPr>
    <p:cSldViewPr snapToGrid="0">
      <p:cViewPr varScale="1">
        <p:scale>
          <a:sx n="161" d="100"/>
          <a:sy n="161" d="100"/>
        </p:scale>
        <p:origin x="784" y="200"/>
      </p:cViewPr>
      <p:guideLst>
        <p:guide orient="horz" pos="165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
        <p:cNvGrpSpPr/>
        <p:nvPr/>
      </p:nvGrpSpPr>
      <p:grpSpPr>
        <a:xfrm>
          <a:off x="0" y="0"/>
          <a:ext cx="0" cy="0"/>
          <a:chOff x="0" y="0"/>
          <a:chExt cx="0" cy="0"/>
        </a:xfrm>
      </p:grpSpPr>
      <p:sp>
        <p:nvSpPr>
          <p:cNvPr id="320" name="Google Shape;320;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
        <p:cNvGrpSpPr/>
        <p:nvPr/>
      </p:nvGrpSpPr>
      <p:grpSpPr>
        <a:xfrm>
          <a:off x="0" y="0"/>
          <a:ext cx="0" cy="0"/>
          <a:chOff x="0" y="0"/>
          <a:chExt cx="0" cy="0"/>
        </a:xfrm>
      </p:grpSpPr>
      <p:sp>
        <p:nvSpPr>
          <p:cNvPr id="123" name="Google Shape;1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8100019"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3"/>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5" name="Google Shape;15;p3"/>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1pPr>
            <a:lvl2pPr marL="914400" lvl="1"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2pPr>
            <a:lvl3pPr marL="1371600" lvl="2"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3pPr>
            <a:lvl4pPr marL="1828800" lvl="3"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4pPr>
            <a:lvl5pPr marL="2286000" lvl="4"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5pPr>
            <a:lvl6pPr marL="2743200" lvl="5"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6pPr>
            <a:lvl7pPr marL="3200400" lvl="6"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7pPr>
            <a:lvl8pPr marL="3657600" lvl="7"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8pPr>
            <a:lvl9pPr marL="4114800" lvl="8"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9pPr>
          </a:lstStyle>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7"/>
          <p:cNvSpPr txBox="1">
            <a:spLocks noGrp="1"/>
          </p:cNvSpPr>
          <p:nvPr>
            <p:ph type="body" idx="1"/>
          </p:nvPr>
        </p:nvSpPr>
        <p:spPr>
          <a:xfrm>
            <a:off x="1037875"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6" name="Google Shape;36;p7"/>
          <p:cNvSpPr txBox="1">
            <a:spLocks noGrp="1"/>
          </p:cNvSpPr>
          <p:nvPr>
            <p:ph type="body" idx="2"/>
          </p:nvPr>
        </p:nvSpPr>
        <p:spPr>
          <a:xfrm>
            <a:off x="3460026"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7" name="Google Shape;37;p7"/>
          <p:cNvSpPr txBox="1">
            <a:spLocks noGrp="1"/>
          </p:cNvSpPr>
          <p:nvPr>
            <p:ph type="body" idx="3"/>
          </p:nvPr>
        </p:nvSpPr>
        <p:spPr>
          <a:xfrm>
            <a:off x="5882177"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 name="Google Shape;38;p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 Light">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Dark">
  <p:cSld name="BLANK_1">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en.wikipedia.org/wiki/Confusion_matrix"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hyperlink" Target="https://www.kaggle.com/datasets/stefanoleone992/fifa-23-complete-player-datas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372825" y="746425"/>
            <a:ext cx="6325616" cy="217158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tLang="zh-CN" sz="6000" dirty="0"/>
              <a:t>FIFA 2023 player scouting system</a:t>
            </a:r>
            <a:endParaRPr sz="6000" dirty="0"/>
          </a:p>
        </p:txBody>
      </p:sp>
      <p:sp>
        <p:nvSpPr>
          <p:cNvPr id="2" name="TextBox 1"/>
          <p:cNvSpPr txBox="1"/>
          <p:nvPr/>
        </p:nvSpPr>
        <p:spPr>
          <a:xfrm>
            <a:off x="5264523" y="3536578"/>
            <a:ext cx="3314700" cy="1046440"/>
          </a:xfrm>
          <a:prstGeom prst="rect">
            <a:avLst/>
          </a:prstGeom>
          <a:noFill/>
        </p:spPr>
        <p:txBody>
          <a:bodyPr wrap="square" rtlCol="0">
            <a:spAutoFit/>
          </a:bodyPr>
          <a:lstStyle/>
          <a:p>
            <a:r>
              <a:rPr lang="en-US" altLang="zh-CN" sz="1600" b="0" i="0" u="none" strike="noStrike" dirty="0">
                <a:solidFill>
                  <a:schemeClr val="bg1"/>
                </a:solidFill>
                <a:effectLst/>
                <a:latin typeface="Arial" panose="020B0604020202020204" pitchFamily="34" charset="0"/>
              </a:rPr>
              <a:t>Shangqing Hu 1374342</a:t>
            </a:r>
            <a:endParaRPr lang="en-US" altLang="zh-CN" sz="1600" b="0" i="0" u="none" strike="noStrike" dirty="0">
              <a:solidFill>
                <a:schemeClr val="bg1"/>
              </a:solidFill>
              <a:effectLst/>
              <a:latin typeface="Arial" panose="020B0604020202020204" pitchFamily="34" charset="0"/>
            </a:endParaRPr>
          </a:p>
          <a:p>
            <a:r>
              <a:rPr lang="en-US" altLang="zh-CN" sz="1600" dirty="0" err="1">
                <a:solidFill>
                  <a:schemeClr val="bg1"/>
                </a:solidFill>
                <a:latin typeface="Arial" panose="020B0604020202020204" pitchFamily="34" charset="0"/>
              </a:rPr>
              <a:t>Junlong</a:t>
            </a:r>
            <a:r>
              <a:rPr lang="en-US" altLang="zh-CN" sz="1600" dirty="0">
                <a:solidFill>
                  <a:schemeClr val="bg1"/>
                </a:solidFill>
                <a:latin typeface="Arial" panose="020B0604020202020204" pitchFamily="34" charset="0"/>
              </a:rPr>
              <a:t> </a:t>
            </a:r>
            <a:r>
              <a:rPr lang="en-US" altLang="zh-CN" sz="1600" dirty="0" err="1">
                <a:solidFill>
                  <a:schemeClr val="bg1"/>
                </a:solidFill>
                <a:latin typeface="Arial" panose="020B0604020202020204" pitchFamily="34" charset="0"/>
              </a:rPr>
              <a:t>qiao</a:t>
            </a:r>
            <a:r>
              <a:rPr lang="en-US" altLang="zh-CN" sz="1600" dirty="0">
                <a:solidFill>
                  <a:schemeClr val="bg1"/>
                </a:solidFill>
                <a:latin typeface="Arial" panose="020B0604020202020204" pitchFamily="34" charset="0"/>
              </a:rPr>
              <a:t> 2784609</a:t>
            </a:r>
            <a:endParaRPr lang="en-US" altLang="zh-CN" sz="1600" dirty="0">
              <a:solidFill>
                <a:schemeClr val="bg1"/>
              </a:solidFill>
              <a:latin typeface="Arial" panose="020B0604020202020204" pitchFamily="34" charset="0"/>
            </a:endParaRPr>
          </a:p>
          <a:p>
            <a:r>
              <a:rPr lang="en-US" altLang="zh-CN" sz="1600" dirty="0">
                <a:solidFill>
                  <a:schemeClr val="bg1"/>
                </a:solidFill>
                <a:latin typeface="Arial" panose="020B0604020202020204" pitchFamily="34" charset="0"/>
              </a:rPr>
              <a:t>Yuxuan </a:t>
            </a:r>
            <a:r>
              <a:rPr lang="en-US" altLang="zh-CN" sz="1600" dirty="0" err="1">
                <a:solidFill>
                  <a:schemeClr val="bg1"/>
                </a:solidFill>
                <a:latin typeface="Arial" panose="020B0604020202020204" pitchFamily="34" charset="0"/>
              </a:rPr>
              <a:t>cheng</a:t>
            </a:r>
            <a:r>
              <a:rPr lang="en-US" altLang="zh-CN" sz="1600" dirty="0">
                <a:solidFill>
                  <a:schemeClr val="bg1"/>
                </a:solidFill>
                <a:latin typeface="Arial" panose="020B0604020202020204" pitchFamily="34" charset="0"/>
              </a:rPr>
              <a:t> 2773368</a:t>
            </a:r>
            <a:endParaRPr lang="en-US" altLang="zh-CN" sz="1600" dirty="0">
              <a:solidFill>
                <a:schemeClr val="bg1"/>
              </a:solidFill>
              <a:latin typeface="Arial" panose="020B0604020202020204" pitchFamily="34" charset="0"/>
            </a:endParaRPr>
          </a:p>
          <a:p>
            <a:endParaRPr lang="en-US"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Front-end</a:t>
            </a:r>
            <a:endParaRPr lang="zh-CN" altLang="en-US" dirty="0"/>
          </a:p>
        </p:txBody>
      </p:sp>
      <p:sp>
        <p:nvSpPr>
          <p:cNvPr id="3" name="文本占位符 2"/>
          <p:cNvSpPr>
            <a:spLocks noGrp="1"/>
          </p:cNvSpPr>
          <p:nvPr>
            <p:ph type="body" idx="1"/>
          </p:nvPr>
        </p:nvSpPr>
        <p:spPr>
          <a:xfrm>
            <a:off x="1037874" y="1353950"/>
            <a:ext cx="6999569" cy="315824"/>
          </a:xfrm>
        </p:spPr>
        <p:txBody>
          <a:bodyPr/>
          <a:lstStyle/>
          <a:p>
            <a:r>
              <a:rPr lang="en-US" altLang="zh-CN" sz="1000" dirty="0"/>
              <a:t>We use </a:t>
            </a:r>
            <a:r>
              <a:rPr lang="en-US" altLang="zh-CN" sz="1000" dirty="0" err="1"/>
              <a:t>jsp</a:t>
            </a:r>
            <a:r>
              <a:rPr lang="en-US" altLang="zh-CN" sz="1000" dirty="0"/>
              <a:t> as the front page, </a:t>
            </a:r>
            <a:r>
              <a:rPr lang="en-US" altLang="zh-CN" sz="1000" dirty="0" err="1"/>
              <a:t>springboot</a:t>
            </a:r>
            <a:r>
              <a:rPr lang="en-US" altLang="zh-CN" sz="1000" dirty="0"/>
              <a:t> framework to achieve front and back-end interaction</a:t>
            </a:r>
            <a:endParaRPr lang="zh-CN" altLang="en-US" sz="1000" dirty="0"/>
          </a:p>
        </p:txBody>
      </p:sp>
      <p:sp>
        <p:nvSpPr>
          <p:cNvPr id="6" name="灯片编号占位符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786" y="1841018"/>
            <a:ext cx="2923386" cy="1637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017" y="1825028"/>
            <a:ext cx="2943602" cy="1653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46" y="1841018"/>
            <a:ext cx="2914631" cy="1637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919830" y="406035"/>
            <a:ext cx="4671600" cy="44565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solidFill>
                  <a:schemeClr val="bg1">
                    <a:lumMod val="95000"/>
                  </a:schemeClr>
                </a:solidFill>
              </a:rPr>
              <a:t>Acceptance criteria </a:t>
            </a:r>
            <a:endParaRPr sz="2000" dirty="0">
              <a:solidFill>
                <a:schemeClr val="bg1">
                  <a:lumMod val="95000"/>
                </a:schemeClr>
              </a:solidFill>
            </a:endParaRPr>
          </a:p>
        </p:txBody>
      </p:sp>
      <p:sp>
        <p:nvSpPr>
          <p:cNvPr id="99" name="Google Shape;99;p18"/>
          <p:cNvSpPr txBox="1">
            <a:spLocks noGrp="1"/>
          </p:cNvSpPr>
          <p:nvPr>
            <p:ph type="subTitle" idx="4294967295"/>
          </p:nvPr>
        </p:nvSpPr>
        <p:spPr>
          <a:xfrm>
            <a:off x="922890" y="995500"/>
            <a:ext cx="7405294" cy="3428581"/>
          </a:xfrm>
          <a:prstGeom prst="rect">
            <a:avLst/>
          </a:prstGeom>
        </p:spPr>
        <p:txBody>
          <a:bodyPr spcFirstLastPara="1" wrap="square" lIns="0" tIns="0" rIns="0" bIns="0" anchor="t" anchorCtr="0">
            <a:noAutofit/>
          </a:bodyPr>
          <a:lstStyle/>
          <a:p>
            <a:pPr marL="514350" indent="-514350">
              <a:lnSpc>
                <a:spcPct val="150000"/>
              </a:lnSpc>
            </a:pPr>
            <a:r>
              <a:rPr lang="en-US" altLang="zh-CN" sz="1800" dirty="0">
                <a:solidFill>
                  <a:schemeClr val="bg1"/>
                </a:solidFill>
              </a:rPr>
              <a:t>Search for relevant players can be completed in less than 8 second(satisfied, approximately 7.84s). </a:t>
            </a:r>
            <a:endParaRPr lang="en-US" altLang="zh-CN" sz="1800" dirty="0">
              <a:solidFill>
                <a:schemeClr val="bg1"/>
              </a:solidFill>
            </a:endParaRPr>
          </a:p>
          <a:p>
            <a:pPr marL="342900" indent="-342900">
              <a:lnSpc>
                <a:spcPct val="150000"/>
              </a:lnSpc>
            </a:pPr>
            <a:r>
              <a:rPr lang="en-US" altLang="zh-CN" sz="1800" dirty="0">
                <a:solidFill>
                  <a:schemeClr val="bg1"/>
                </a:solidFill>
              </a:rPr>
              <a:t>    Our accuracy of our predictive model is higher than 0.9.</a:t>
            </a:r>
            <a:endParaRPr lang="zh-CN" altLang="en-US" sz="1800" dirty="0">
              <a:solidFill>
                <a:schemeClr val="bg1"/>
              </a:solidFill>
            </a:endParaRPr>
          </a:p>
          <a:p>
            <a:pPr marL="0" lvl="0" indent="0" algn="l" rtl="0">
              <a:spcBef>
                <a:spcPts val="600"/>
              </a:spcBef>
              <a:spcAft>
                <a:spcPts val="0"/>
              </a:spcAft>
              <a:buNone/>
            </a:pPr>
            <a:endParaRPr sz="1600" dirty="0">
              <a:solidFill>
                <a:schemeClr val="accent1"/>
              </a:solidFill>
            </a:endParaRPr>
          </a:p>
        </p:txBody>
      </p:sp>
      <p:sp>
        <p:nvSpPr>
          <p:cNvPr id="100" name="Google Shape;100;p18"/>
          <p:cNvSpPr/>
          <p:nvPr/>
        </p:nvSpPr>
        <p:spPr>
          <a:xfrm>
            <a:off x="7393544" y="4393803"/>
            <a:ext cx="323741" cy="3091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nvGrpSpPr>
          <p:cNvPr id="101" name="Google Shape;101;p18"/>
          <p:cNvGrpSpPr/>
          <p:nvPr/>
        </p:nvGrpSpPr>
        <p:grpSpPr>
          <a:xfrm>
            <a:off x="6775556" y="3085918"/>
            <a:ext cx="1387013" cy="1387384"/>
            <a:chOff x="6654650" y="3665275"/>
            <a:chExt cx="409100" cy="409125"/>
          </a:xfrm>
        </p:grpSpPr>
        <p:sp>
          <p:nvSpPr>
            <p:cNvPr id="102" name="Google Shape;10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3" name="Google Shape;10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grpSp>
        <p:nvGrpSpPr>
          <p:cNvPr id="104" name="Google Shape;104;p18"/>
          <p:cNvGrpSpPr/>
          <p:nvPr/>
        </p:nvGrpSpPr>
        <p:grpSpPr>
          <a:xfrm rot="1056976">
            <a:off x="5874663" y="3928673"/>
            <a:ext cx="916363" cy="916472"/>
            <a:chOff x="570875" y="4322250"/>
            <a:chExt cx="443300" cy="443325"/>
          </a:xfrm>
        </p:grpSpPr>
        <p:sp>
          <p:nvSpPr>
            <p:cNvPr id="105" name="Google Shape;10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6" name="Google Shape;10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 name="Google Shape;10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 name="Google Shape;10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110" name="Google Shape;110;p18"/>
          <p:cNvSpPr/>
          <p:nvPr/>
        </p:nvSpPr>
        <p:spPr>
          <a:xfrm rot="-1609367">
            <a:off x="6266722" y="3483588"/>
            <a:ext cx="323700" cy="30907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1" name="Google Shape;111;p18"/>
          <p:cNvSpPr/>
          <p:nvPr/>
        </p:nvSpPr>
        <p:spPr>
          <a:xfrm rot="2926420">
            <a:off x="8546670" y="3831314"/>
            <a:ext cx="242429" cy="23147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2" name="Google Shape;112;p18"/>
          <p:cNvSpPr/>
          <p:nvPr/>
        </p:nvSpPr>
        <p:spPr>
          <a:xfrm rot="-1609361">
            <a:off x="7547223" y="2854845"/>
            <a:ext cx="218402" cy="2085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3" name="Google Shape;113;p1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pic>
        <p:nvPicPr>
          <p:cNvPr id="2" name="Picture 1"/>
          <p:cNvPicPr>
            <a:picLocks noChangeAspect="1"/>
          </p:cNvPicPr>
          <p:nvPr/>
        </p:nvPicPr>
        <p:blipFill>
          <a:blip r:embed="rId1"/>
          <a:stretch>
            <a:fillRect/>
          </a:stretch>
        </p:blipFill>
        <p:spPr>
          <a:xfrm>
            <a:off x="1505008" y="2432395"/>
            <a:ext cx="5137734" cy="443055"/>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919830" y="406035"/>
            <a:ext cx="4671600" cy="44565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solidFill>
                  <a:schemeClr val="bg1">
                    <a:lumMod val="95000"/>
                  </a:schemeClr>
                </a:solidFill>
              </a:rPr>
              <a:t>Acceptance criteria </a:t>
            </a:r>
            <a:endParaRPr sz="2000" dirty="0">
              <a:solidFill>
                <a:schemeClr val="bg1">
                  <a:lumMod val="95000"/>
                </a:schemeClr>
              </a:solidFill>
            </a:endParaRPr>
          </a:p>
        </p:txBody>
      </p:sp>
      <p:sp>
        <p:nvSpPr>
          <p:cNvPr id="99" name="Google Shape;99;p18"/>
          <p:cNvSpPr txBox="1">
            <a:spLocks noGrp="1"/>
          </p:cNvSpPr>
          <p:nvPr>
            <p:ph type="subTitle" idx="4294967295"/>
          </p:nvPr>
        </p:nvSpPr>
        <p:spPr>
          <a:xfrm>
            <a:off x="922890" y="995500"/>
            <a:ext cx="7405294" cy="3428581"/>
          </a:xfrm>
          <a:prstGeom prst="rect">
            <a:avLst/>
          </a:prstGeom>
        </p:spPr>
        <p:txBody>
          <a:bodyPr spcFirstLastPara="1" wrap="square" lIns="0" tIns="0" rIns="0" bIns="0" anchor="t" anchorCtr="0">
            <a:noAutofit/>
          </a:bodyPr>
          <a:lstStyle/>
          <a:p>
            <a:pPr marL="514350" indent="-514350">
              <a:lnSpc>
                <a:spcPct val="150000"/>
              </a:lnSpc>
            </a:pPr>
            <a:r>
              <a:rPr lang="en-US" altLang="zh-CN" sz="1800" dirty="0">
                <a:solidFill>
                  <a:schemeClr val="bg1"/>
                </a:solidFill>
              </a:rPr>
              <a:t>The recommend system can give at least 10 similar player.</a:t>
            </a:r>
            <a:endParaRPr lang="en-US" altLang="zh-CN" sz="1800" dirty="0">
              <a:solidFill>
                <a:schemeClr val="bg1"/>
              </a:solidFill>
            </a:endParaRPr>
          </a:p>
          <a:p>
            <a:pPr marL="514350" indent="-514350">
              <a:lnSpc>
                <a:spcPct val="150000"/>
              </a:lnSpc>
              <a:buFont typeface="+mj-lt"/>
              <a:buAutoNum type="arabicPeriod"/>
            </a:pPr>
            <a:endParaRPr lang="en-US" altLang="zh-CN" sz="1800" dirty="0">
              <a:solidFill>
                <a:schemeClr val="bg1"/>
              </a:solidFill>
            </a:endParaRPr>
          </a:p>
          <a:p>
            <a:pPr marL="0" lvl="0" indent="0" algn="l" rtl="0">
              <a:spcBef>
                <a:spcPts val="600"/>
              </a:spcBef>
              <a:spcAft>
                <a:spcPts val="0"/>
              </a:spcAft>
              <a:buNone/>
            </a:pPr>
            <a:endParaRPr sz="1600" dirty="0">
              <a:solidFill>
                <a:schemeClr val="accent1"/>
              </a:solidFill>
            </a:endParaRPr>
          </a:p>
        </p:txBody>
      </p:sp>
      <p:sp>
        <p:nvSpPr>
          <p:cNvPr id="100" name="Google Shape;100;p18"/>
          <p:cNvSpPr/>
          <p:nvPr/>
        </p:nvSpPr>
        <p:spPr>
          <a:xfrm>
            <a:off x="7393544" y="4393803"/>
            <a:ext cx="323741" cy="3091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nvGrpSpPr>
          <p:cNvPr id="101" name="Google Shape;101;p18"/>
          <p:cNvGrpSpPr/>
          <p:nvPr/>
        </p:nvGrpSpPr>
        <p:grpSpPr>
          <a:xfrm>
            <a:off x="6775556" y="3085918"/>
            <a:ext cx="1387013" cy="1387384"/>
            <a:chOff x="6654650" y="3665275"/>
            <a:chExt cx="409100" cy="409125"/>
          </a:xfrm>
        </p:grpSpPr>
        <p:sp>
          <p:nvSpPr>
            <p:cNvPr id="102" name="Google Shape;10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3" name="Google Shape;10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grpSp>
        <p:nvGrpSpPr>
          <p:cNvPr id="104" name="Google Shape;104;p18"/>
          <p:cNvGrpSpPr/>
          <p:nvPr/>
        </p:nvGrpSpPr>
        <p:grpSpPr>
          <a:xfrm rot="1056976">
            <a:off x="5874663" y="3928673"/>
            <a:ext cx="916363" cy="916472"/>
            <a:chOff x="570875" y="4322250"/>
            <a:chExt cx="443300" cy="443325"/>
          </a:xfrm>
        </p:grpSpPr>
        <p:sp>
          <p:nvSpPr>
            <p:cNvPr id="105" name="Google Shape;10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6" name="Google Shape;10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 name="Google Shape;10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 name="Google Shape;10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110" name="Google Shape;110;p18"/>
          <p:cNvSpPr/>
          <p:nvPr/>
        </p:nvSpPr>
        <p:spPr>
          <a:xfrm rot="-1609367">
            <a:off x="6266722" y="3483588"/>
            <a:ext cx="323700" cy="30907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1" name="Google Shape;111;p18"/>
          <p:cNvSpPr/>
          <p:nvPr/>
        </p:nvSpPr>
        <p:spPr>
          <a:xfrm rot="2926420">
            <a:off x="8546670" y="3831314"/>
            <a:ext cx="242429" cy="23147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2" name="Google Shape;112;p18"/>
          <p:cNvSpPr/>
          <p:nvPr/>
        </p:nvSpPr>
        <p:spPr>
          <a:xfrm rot="-1609361">
            <a:off x="7547223" y="2854845"/>
            <a:ext cx="218402" cy="2085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3" name="Google Shape;113;p1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pic>
        <p:nvPicPr>
          <p:cNvPr id="3" name="Picture 2"/>
          <p:cNvPicPr>
            <a:picLocks noChangeAspect="1"/>
          </p:cNvPicPr>
          <p:nvPr/>
        </p:nvPicPr>
        <p:blipFill>
          <a:blip r:embed="rId1"/>
          <a:stretch>
            <a:fillRect/>
          </a:stretch>
        </p:blipFill>
        <p:spPr>
          <a:xfrm>
            <a:off x="1440484" y="1415817"/>
            <a:ext cx="4713258" cy="3208360"/>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Milestones/sprints</a:t>
            </a:r>
            <a:endParaRPr lang="en-US" altLang="zh-CN" dirty="0"/>
          </a:p>
        </p:txBody>
      </p:sp>
      <p:sp>
        <p:nvSpPr>
          <p:cNvPr id="5" name="文本占位符 4"/>
          <p:cNvSpPr>
            <a:spLocks noGrp="1"/>
          </p:cNvSpPr>
          <p:nvPr>
            <p:ph type="body" idx="1"/>
          </p:nvPr>
        </p:nvSpPr>
        <p:spPr/>
        <p:txBody>
          <a:bodyPr/>
          <a:lstStyle/>
          <a:p>
            <a:pPr>
              <a:lnSpc>
                <a:spcPct val="150000"/>
              </a:lnSpc>
            </a:pPr>
            <a:r>
              <a:rPr lang="en-US" altLang="zh-CN" sz="1200" dirty="0"/>
              <a:t>First week(3/26-4/1): Mining data and choosing useful data to build a database</a:t>
            </a:r>
            <a:endParaRPr lang="en-US" altLang="zh-CN" sz="1200" dirty="0"/>
          </a:p>
          <a:p>
            <a:pPr>
              <a:lnSpc>
                <a:spcPct val="150000"/>
              </a:lnSpc>
            </a:pPr>
            <a:r>
              <a:rPr lang="en-US" altLang="zh-CN" sz="1200" dirty="0"/>
              <a:t>Second week(4/2-4/8): Use machine learning methods to process data</a:t>
            </a:r>
            <a:endParaRPr lang="en-US" altLang="zh-CN" sz="1200" dirty="0"/>
          </a:p>
          <a:p>
            <a:pPr>
              <a:lnSpc>
                <a:spcPct val="150000"/>
              </a:lnSpc>
            </a:pPr>
            <a:r>
              <a:rPr lang="en-US" altLang="zh-CN" sz="1200" dirty="0"/>
              <a:t>Third week(4/9-4/15): Write front-end interface and complete the system</a:t>
            </a:r>
            <a:endParaRPr lang="en-US" altLang="zh-CN" sz="1200" dirty="0"/>
          </a:p>
          <a:p>
            <a:pPr>
              <a:lnSpc>
                <a:spcPct val="150000"/>
              </a:lnSpc>
            </a:pPr>
            <a:endParaRPr lang="en-US" altLang="zh-CN" sz="1200" dirty="0"/>
          </a:p>
          <a:p>
            <a:pPr marL="76200" indent="0">
              <a:lnSpc>
                <a:spcPct val="150000"/>
              </a:lnSpc>
              <a:buNone/>
            </a:pPr>
            <a:r>
              <a:rPr lang="en-US" altLang="zh-CN" sz="1200" dirty="0">
                <a:solidFill>
                  <a:srgbClr val="FF0000"/>
                </a:solidFill>
              </a:rPr>
              <a:t>Update</a:t>
            </a:r>
            <a:endParaRPr lang="en-US" altLang="zh-CN" sz="1200" dirty="0">
              <a:solidFill>
                <a:srgbClr val="FF0000"/>
              </a:solidFill>
            </a:endParaRPr>
          </a:p>
          <a:p>
            <a:pPr>
              <a:lnSpc>
                <a:spcPct val="150000"/>
              </a:lnSpc>
            </a:pPr>
            <a:r>
              <a:rPr lang="en-US" altLang="zh-CN" sz="1200" dirty="0">
                <a:solidFill>
                  <a:srgbClr val="FF0000"/>
                </a:solidFill>
              </a:rPr>
              <a:t>First week(3/26-4/1): Cleaned the data for model train and finished EDA Team analyze.</a:t>
            </a:r>
            <a:endParaRPr lang="en-US" altLang="zh-CN" sz="1200" dirty="0">
              <a:solidFill>
                <a:srgbClr val="FF0000"/>
              </a:solidFill>
            </a:endParaRPr>
          </a:p>
          <a:p>
            <a:pPr>
              <a:lnSpc>
                <a:spcPct val="150000"/>
              </a:lnSpc>
            </a:pPr>
            <a:r>
              <a:rPr lang="en-US" altLang="zh-CN" sz="1200" dirty="0">
                <a:solidFill>
                  <a:srgbClr val="FF0000"/>
                </a:solidFill>
              </a:rPr>
              <a:t>Second week(4/2-4/8): Build the model and test the accuracy. Also, Build the player search system .</a:t>
            </a:r>
            <a:endParaRPr lang="en-US" altLang="zh-CN" sz="1200" dirty="0"/>
          </a:p>
          <a:p>
            <a:pPr>
              <a:lnSpc>
                <a:spcPct val="150000"/>
              </a:lnSpc>
            </a:pPr>
            <a:r>
              <a:rPr lang="en-US" altLang="zh-CN" sz="1200" dirty="0">
                <a:solidFill>
                  <a:srgbClr val="FF0000"/>
                </a:solidFill>
              </a:rPr>
              <a:t>Third week(4/9-4/15): Write front-end interface with </a:t>
            </a:r>
            <a:r>
              <a:rPr lang="en-US" altLang="zh-CN" sz="1200" dirty="0" err="1">
                <a:solidFill>
                  <a:srgbClr val="FF0000"/>
                </a:solidFill>
              </a:rPr>
              <a:t>springboot</a:t>
            </a:r>
            <a:r>
              <a:rPr lang="en-US" altLang="zh-CN" sz="1200" dirty="0">
                <a:solidFill>
                  <a:srgbClr val="FF0000"/>
                </a:solidFill>
              </a:rPr>
              <a:t> and complete the system.</a:t>
            </a:r>
            <a:endParaRPr lang="en-US" altLang="zh-CN" sz="1200" dirty="0">
              <a:solidFill>
                <a:srgbClr val="FF0000"/>
              </a:solidFill>
            </a:endParaRPr>
          </a:p>
          <a:p>
            <a:pPr>
              <a:lnSpc>
                <a:spcPct val="150000"/>
              </a:lnSpc>
            </a:pPr>
            <a:endParaRPr lang="en-US" altLang="zh-CN" sz="1200" dirty="0"/>
          </a:p>
          <a:p>
            <a:pPr marL="76200" indent="0">
              <a:buNone/>
            </a:pPr>
            <a:endParaRPr lang="en-US" altLang="zh-CN" dirty="0"/>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Goals of the project</a:t>
            </a:r>
            <a:endParaRPr lang="en-US" altLang="zh-CN" dirty="0"/>
          </a:p>
        </p:txBody>
      </p:sp>
      <p:sp>
        <p:nvSpPr>
          <p:cNvPr id="5" name="文本占位符 4"/>
          <p:cNvSpPr>
            <a:spLocks noGrp="1"/>
          </p:cNvSpPr>
          <p:nvPr>
            <p:ph type="body" idx="1"/>
          </p:nvPr>
        </p:nvSpPr>
        <p:spPr/>
        <p:txBody>
          <a:bodyPr/>
          <a:lstStyle/>
          <a:p>
            <a:r>
              <a:rPr lang="en-US" altLang="zh-CN" sz="1600" dirty="0">
                <a:cs typeface="Times New Roman" panose="02020603050405020304" pitchFamily="18" charset="0"/>
              </a:rPr>
              <a:t>Scala</a:t>
            </a:r>
            <a:r>
              <a:rPr lang="zh-CN" altLang="en-US" sz="1600" dirty="0">
                <a:cs typeface="Times New Roman" panose="02020603050405020304" pitchFamily="18" charset="0"/>
              </a:rPr>
              <a:t> </a:t>
            </a:r>
            <a:r>
              <a:rPr lang="en-US" altLang="zh-CN" sz="1600" dirty="0">
                <a:cs typeface="Times New Roman" panose="02020603050405020304" pitchFamily="18" charset="0"/>
              </a:rPr>
              <a:t>programming</a:t>
            </a:r>
            <a:r>
              <a:rPr lang="zh-CN" altLang="en-US" sz="1600" dirty="0">
                <a:cs typeface="Times New Roman" panose="02020603050405020304" pitchFamily="18" charset="0"/>
              </a:rPr>
              <a:t> </a:t>
            </a:r>
            <a:r>
              <a:rPr lang="en-US" altLang="zh-CN" sz="1600" dirty="0">
                <a:cs typeface="Times New Roman" panose="02020603050405020304" pitchFamily="18" charset="0"/>
              </a:rPr>
              <a:t>skills develop</a:t>
            </a:r>
            <a:r>
              <a:rPr lang="en-US" altLang="zh-CN" sz="1600" dirty="0">
                <a:solidFill>
                  <a:schemeClr val="tx1"/>
                </a:solidFill>
                <a:cs typeface="Times New Roman" panose="02020603050405020304" pitchFamily="18" charset="0"/>
              </a:rPr>
              <a:t>.</a:t>
            </a:r>
            <a:endParaRPr lang="en-US" altLang="zh-CN" sz="1600" dirty="0">
              <a:cs typeface="Times New Roman" panose="02020603050405020304" pitchFamily="18" charset="0"/>
            </a:endParaRPr>
          </a:p>
          <a:p>
            <a:r>
              <a:rPr lang="en-US" altLang="zh-CN" sz="1600" dirty="0">
                <a:cs typeface="Times New Roman" panose="02020603050405020304" pitchFamily="18" charset="0"/>
              </a:rPr>
              <a:t>Implementation of the three main functions (detect potential good players, find similar players, and show team’s technical style in league).</a:t>
            </a:r>
            <a:endParaRPr lang="en-US" altLang="zh-CN" sz="1600" dirty="0">
              <a:cs typeface="Times New Roman" panose="02020603050405020304" pitchFamily="18" charset="0"/>
            </a:endParaRPr>
          </a:p>
          <a:p>
            <a:pPr marL="76200" indent="0">
              <a:lnSpc>
                <a:spcPct val="150000"/>
              </a:lnSpc>
              <a:buNone/>
            </a:pPr>
            <a:endParaRPr lang="en-US" altLang="zh-CN" sz="1200" dirty="0">
              <a:cs typeface="Times New Roman" panose="02020603050405020304" pitchFamily="18" charset="0"/>
            </a:endParaRPr>
          </a:p>
          <a:p>
            <a:pPr marL="76200" indent="0">
              <a:lnSpc>
                <a:spcPct val="150000"/>
              </a:lnSpc>
              <a:buNone/>
            </a:pPr>
            <a:r>
              <a:rPr lang="en-US" altLang="zh-CN" sz="1200" dirty="0">
                <a:solidFill>
                  <a:srgbClr val="FF0000"/>
                </a:solidFill>
                <a:cs typeface="Times New Roman" panose="02020603050405020304" pitchFamily="18" charset="0"/>
              </a:rPr>
              <a:t>Update</a:t>
            </a:r>
            <a:endParaRPr lang="en-US" altLang="zh-CN" sz="1200" dirty="0">
              <a:solidFill>
                <a:srgbClr val="FF0000"/>
              </a:solidFill>
              <a:cs typeface="Times New Roman" panose="02020603050405020304" pitchFamily="18" charset="0"/>
            </a:endParaRPr>
          </a:p>
          <a:p>
            <a:pPr marL="76200" indent="0">
              <a:lnSpc>
                <a:spcPct val="150000"/>
              </a:lnSpc>
              <a:buNone/>
            </a:pPr>
            <a:r>
              <a:rPr lang="en-US" altLang="zh-CN" sz="1200" dirty="0">
                <a:solidFill>
                  <a:srgbClr val="FF0000"/>
                </a:solidFill>
                <a:cs typeface="Times New Roman" panose="02020603050405020304" pitchFamily="18" charset="0"/>
              </a:rPr>
              <a:t>We put the team EDA analyze on Databricks dashboard.</a:t>
            </a:r>
            <a:endParaRPr lang="en-US" altLang="zh-CN" sz="1200" dirty="0">
              <a:solidFill>
                <a:srgbClr val="FF0000"/>
              </a:solidFill>
              <a:cs typeface="Times New Roman" panose="02020603050405020304" pitchFamily="18" charset="0"/>
            </a:endParaRPr>
          </a:p>
          <a:p>
            <a:pPr marL="76200" indent="0">
              <a:lnSpc>
                <a:spcPct val="150000"/>
              </a:lnSpc>
              <a:buNone/>
            </a:pPr>
            <a:r>
              <a:rPr lang="en-US" altLang="zh-CN" sz="1200" dirty="0">
                <a:solidFill>
                  <a:srgbClr val="FF0000"/>
                </a:solidFill>
                <a:cs typeface="Times New Roman" panose="02020603050405020304" pitchFamily="18" charset="0"/>
              </a:rPr>
              <a:t>The player search and detect functions are satisfied and displayed using the SPRINGBOOT frontend.</a:t>
            </a:r>
            <a:endParaRPr lang="en-US" altLang="zh-CN" sz="1200" dirty="0">
              <a:solidFill>
                <a:srgbClr val="FF0000"/>
              </a:solidFill>
              <a:cs typeface="Times New Roman" panose="02020603050405020304" pitchFamily="18" charset="0"/>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Reference</a:t>
            </a:r>
            <a:endParaRPr lang="en-US" altLang="zh-CN" dirty="0"/>
          </a:p>
        </p:txBody>
      </p:sp>
      <p:sp>
        <p:nvSpPr>
          <p:cNvPr id="5" name="文本占位符 4"/>
          <p:cNvSpPr>
            <a:spLocks noGrp="1"/>
          </p:cNvSpPr>
          <p:nvPr>
            <p:ph type="body" idx="1"/>
          </p:nvPr>
        </p:nvSpPr>
        <p:spPr/>
        <p:txBody>
          <a:bodyPr/>
          <a:lstStyle/>
          <a:p>
            <a:pPr marL="76200" indent="0">
              <a:buNone/>
            </a:pPr>
            <a:r>
              <a:rPr lang="en-US" altLang="zh-CN" dirty="0"/>
              <a:t>[1]. Wikipedia(Online), Available: </a:t>
            </a:r>
            <a:r>
              <a:rPr lang="en-US" altLang="zh-CN" dirty="0">
                <a:hlinkClick r:id="rId1" action="ppaction://hlinkfile"/>
              </a:rPr>
              <a:t>https://en.wikipedia.org/wiki/Confusion_matrix</a:t>
            </a:r>
            <a:endParaRPr lang="en-US" altLang="zh-CN" dirty="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4"/>
          <p:cNvPicPr preferRelativeResize="0"/>
          <p:nvPr/>
        </p:nvPicPr>
        <p:blipFill rotWithShape="1">
          <a:blip r:embed="rId1"/>
          <a:srcRect l="13033" t="15318" r="12788"/>
          <a:stretch>
            <a:fillRect/>
          </a:stretch>
        </p:blipFill>
        <p:spPr>
          <a:xfrm>
            <a:off x="6146325" y="0"/>
            <a:ext cx="2997674" cy="5143498"/>
          </a:xfrm>
          <a:prstGeom prst="rect">
            <a:avLst/>
          </a:prstGeom>
          <a:noFill/>
          <a:ln>
            <a:noFill/>
          </a:ln>
        </p:spPr>
      </p:pic>
      <p:sp>
        <p:nvSpPr>
          <p:cNvPr id="324" name="Google Shape;324;p34"/>
          <p:cNvSpPr txBox="1">
            <a:spLocks noGrp="1"/>
          </p:cNvSpPr>
          <p:nvPr>
            <p:ph type="ctrTitle" idx="4294967295"/>
          </p:nvPr>
        </p:nvSpPr>
        <p:spPr>
          <a:xfrm>
            <a:off x="1037875" y="1774718"/>
            <a:ext cx="588960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6800" dirty="0"/>
              <a:t>Thanks!</a:t>
            </a:r>
            <a:endParaRPr sz="6800" dirty="0"/>
          </a:p>
        </p:txBody>
      </p:sp>
      <p:sp>
        <p:nvSpPr>
          <p:cNvPr id="325" name="Google Shape;325;p34"/>
          <p:cNvSpPr txBox="1">
            <a:spLocks noGrp="1"/>
          </p:cNvSpPr>
          <p:nvPr>
            <p:ph type="subTitle" idx="4294967295"/>
          </p:nvPr>
        </p:nvSpPr>
        <p:spPr>
          <a:xfrm>
            <a:off x="1037875" y="3368782"/>
            <a:ext cx="5889600" cy="2185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3600" dirty="0">
                <a:solidFill>
                  <a:schemeClr val="accent2"/>
                </a:solidFill>
                <a:latin typeface="Inter-Regular"/>
                <a:ea typeface="Inter-Regular"/>
                <a:cs typeface="Inter-Regular"/>
                <a:sym typeface="Inter-Regular"/>
              </a:rPr>
              <a:t>Any questions?</a:t>
            </a:r>
            <a:endParaRPr sz="3600" dirty="0">
              <a:solidFill>
                <a:schemeClr val="accent2"/>
              </a:solidFill>
              <a:latin typeface="Inter-Regular"/>
              <a:ea typeface="Inter-Regular"/>
              <a:cs typeface="Inter-Regular"/>
              <a:sym typeface="Inter-Regular"/>
            </a:endParaRPr>
          </a:p>
        </p:txBody>
      </p:sp>
      <p:sp>
        <p:nvSpPr>
          <p:cNvPr id="326" name="Google Shape;326;p3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t>Use Cases</a:t>
            </a:r>
            <a:endParaRPr dirty="0"/>
          </a:p>
        </p:txBody>
      </p:sp>
      <p:sp>
        <p:nvSpPr>
          <p:cNvPr id="64" name="Google Shape;64;p13"/>
          <p:cNvSpPr txBox="1">
            <a:spLocks noGrp="1"/>
          </p:cNvSpPr>
          <p:nvPr>
            <p:ph type="body" idx="1"/>
          </p:nvPr>
        </p:nvSpPr>
        <p:spPr>
          <a:xfrm>
            <a:off x="1037824" y="1353950"/>
            <a:ext cx="7290359" cy="2953550"/>
          </a:xfrm>
          <a:prstGeom prst="rect">
            <a:avLst/>
          </a:prstGeom>
        </p:spPr>
        <p:txBody>
          <a:bodyPr spcFirstLastPara="1" wrap="square" lIns="0" tIns="0" rIns="0" bIns="0" anchor="t" anchorCtr="0">
            <a:noAutofit/>
          </a:bodyPr>
          <a:lstStyle/>
          <a:p>
            <a:pPr marL="514350" indent="-514350">
              <a:lnSpc>
                <a:spcPct val="150000"/>
              </a:lnSpc>
              <a:buFont typeface="+mj-lt"/>
              <a:buAutoNum type="arabicPeriod"/>
            </a:pPr>
            <a:r>
              <a:rPr lang="en-US" altLang="zh-CN" sz="1600" dirty="0"/>
              <a:t>The gamer could use this system to find their target player with the attribute they want. </a:t>
            </a:r>
            <a:endParaRPr lang="en-US" altLang="zh-CN" sz="1600" dirty="0"/>
          </a:p>
          <a:p>
            <a:pPr marL="514350" indent="-514350">
              <a:lnSpc>
                <a:spcPct val="150000"/>
              </a:lnSpc>
              <a:buFont typeface="+mj-lt"/>
              <a:buAutoNum type="arabicPeriod"/>
            </a:pPr>
            <a:r>
              <a:rPr lang="en-US" altLang="zh-CN" sz="1600" dirty="0"/>
              <a:t>The gamer could use the recommend system to find the players similar to the target player. </a:t>
            </a:r>
            <a:endParaRPr lang="en-US" altLang="zh-CN" sz="1600" dirty="0"/>
          </a:p>
          <a:p>
            <a:pPr marL="514350" indent="-514350">
              <a:lnSpc>
                <a:spcPct val="150000"/>
              </a:lnSpc>
              <a:buFont typeface="+mj-lt"/>
              <a:buAutoNum type="arabicPeriod"/>
            </a:pPr>
            <a:r>
              <a:rPr lang="en-US" altLang="zh-CN" sz="1600" dirty="0"/>
              <a:t>The gamer could use the predictive model to find high potential players below the premier league.</a:t>
            </a:r>
            <a:endParaRPr lang="en-US" altLang="zh-CN" sz="1600"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594122" y="426259"/>
            <a:ext cx="7068300" cy="61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t>Methodology</a:t>
            </a:r>
            <a:endParaRPr dirty="0"/>
          </a:p>
        </p:txBody>
      </p:sp>
      <p:sp>
        <p:nvSpPr>
          <p:cNvPr id="2" name="TextBox 1"/>
          <p:cNvSpPr txBox="1"/>
          <p:nvPr/>
        </p:nvSpPr>
        <p:spPr>
          <a:xfrm>
            <a:off x="645459" y="1203512"/>
            <a:ext cx="7460666" cy="1251048"/>
          </a:xfrm>
          <a:prstGeom prst="rect">
            <a:avLst/>
          </a:prstGeom>
          <a:noFill/>
        </p:spPr>
        <p:txBody>
          <a:bodyPr wrap="square" rtlCol="0">
            <a:spAutoFit/>
          </a:bodyPr>
          <a:lstStyle/>
          <a:p>
            <a:pPr marL="457200" indent="-457200">
              <a:lnSpc>
                <a:spcPct val="130000"/>
              </a:lnSpc>
              <a:buClr>
                <a:srgbClr val="FFFFFF"/>
              </a:buClr>
              <a:buFont typeface="+mj-lt"/>
              <a:buAutoNum type="arabicPeriod"/>
            </a:pPr>
            <a:r>
              <a:rPr lang="en-US" sz="2000" dirty="0">
                <a:solidFill>
                  <a:schemeClr val="accent4">
                    <a:lumMod val="20000"/>
                    <a:lumOff val="80000"/>
                  </a:schemeClr>
                </a:solidFill>
              </a:rPr>
              <a:t>Cleaning dataset</a:t>
            </a:r>
            <a:endParaRPr lang="en-US" sz="2000" dirty="0">
              <a:solidFill>
                <a:schemeClr val="accent4">
                  <a:lumMod val="20000"/>
                  <a:lumOff val="80000"/>
                </a:schemeClr>
              </a:solidFill>
            </a:endParaRPr>
          </a:p>
          <a:p>
            <a:pPr marL="457200" indent="-457200">
              <a:lnSpc>
                <a:spcPct val="130000"/>
              </a:lnSpc>
              <a:buClr>
                <a:srgbClr val="FFFFFF"/>
              </a:buClr>
              <a:buFont typeface="+mj-lt"/>
              <a:buAutoNum type="arabicPeriod"/>
            </a:pPr>
            <a:r>
              <a:rPr lang="en-US" sz="2000" dirty="0">
                <a:solidFill>
                  <a:schemeClr val="accent4">
                    <a:lumMod val="20000"/>
                    <a:lumOff val="80000"/>
                  </a:schemeClr>
                </a:solidFill>
              </a:rPr>
              <a:t>Fitting/training of dataset to the model</a:t>
            </a:r>
            <a:endParaRPr lang="en-US" sz="2000" dirty="0">
              <a:solidFill>
                <a:schemeClr val="accent4">
                  <a:lumMod val="20000"/>
                  <a:lumOff val="80000"/>
                </a:schemeClr>
              </a:solidFill>
            </a:endParaRPr>
          </a:p>
          <a:p>
            <a:pPr marL="457200" indent="-457200">
              <a:lnSpc>
                <a:spcPct val="130000"/>
              </a:lnSpc>
              <a:buClr>
                <a:srgbClr val="FFFFFF"/>
              </a:buClr>
              <a:buFont typeface="+mj-lt"/>
              <a:buAutoNum type="arabicPeriod"/>
            </a:pPr>
            <a:r>
              <a:rPr lang="en-US" sz="2000" dirty="0">
                <a:solidFill>
                  <a:schemeClr val="accent4">
                    <a:lumMod val="20000"/>
                    <a:lumOff val="80000"/>
                  </a:schemeClr>
                </a:solidFill>
              </a:rPr>
              <a:t>Making prediction on fitted model</a:t>
            </a:r>
            <a:endParaRPr lang="en-US" sz="2000" dirty="0">
              <a:solidFill>
                <a:schemeClr val="accent4">
                  <a:lumMod val="20000"/>
                  <a:lumOff val="80000"/>
                </a:schemeClr>
              </a:solidFil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800" dirty="0">
                <a:solidFill>
                  <a:srgbClr val="000000"/>
                </a:solidFill>
              </a:rPr>
              <a:t>Data Source</a:t>
            </a:r>
            <a:endParaRPr lang="en-US" sz="2800" dirty="0">
              <a:solidFill>
                <a:srgbClr val="000000"/>
              </a:solidFill>
            </a:endParaRPr>
          </a:p>
          <a:p>
            <a:pPr indent="-457200">
              <a:buFont typeface="Courier New" panose="02070309020205020404" pitchFamily="49" charset="0"/>
              <a:buChar char="o"/>
            </a:pPr>
            <a:r>
              <a:rPr lang="en-US" sz="2000" dirty="0">
                <a:solidFill>
                  <a:schemeClr val="bg1"/>
                </a:solidFill>
                <a:hlinkClick r:id="rId1"/>
              </a:rPr>
              <a:t>https://www.kaggle.com/datasets/stefanoleone992/fifa-23-complete-player-dataset</a:t>
            </a:r>
            <a:endParaRPr lang="en-US" sz="2000" dirty="0">
              <a:solidFill>
                <a:schemeClr val="bg1"/>
              </a:solidFill>
            </a:endParaRPr>
          </a:p>
          <a:p>
            <a:pPr indent="-457200">
              <a:buFont typeface="Courier New" panose="02070309020205020404" pitchFamily="49" charset="0"/>
              <a:buChar char="o"/>
            </a:pPr>
            <a:r>
              <a:rPr lang="en-US" sz="2000" dirty="0">
                <a:solidFill>
                  <a:schemeClr val="bg1"/>
                </a:solidFill>
              </a:rPr>
              <a:t>~1000000 row</a:t>
            </a:r>
            <a:endParaRPr lang="en-US" sz="2000" dirty="0">
              <a:solidFill>
                <a:schemeClr val="bg1"/>
              </a:solidFill>
            </a:endParaRPr>
          </a:p>
          <a:p>
            <a:pPr indent="-457200">
              <a:buFont typeface="Courier New" panose="02070309020205020404" pitchFamily="49" charset="0"/>
              <a:buChar char="o"/>
            </a:pPr>
            <a:r>
              <a:rPr lang="en-US" sz="2000" dirty="0">
                <a:solidFill>
                  <a:schemeClr val="bg1"/>
                </a:solidFill>
              </a:rPr>
              <a:t>110 attributes</a:t>
            </a:r>
            <a:endParaRPr sz="2000" dirty="0">
              <a:solidFill>
                <a:schemeClr val="bg1"/>
              </a:solidFill>
            </a:endParaRPr>
          </a:p>
        </p:txBody>
      </p:sp>
      <p:sp>
        <p:nvSpPr>
          <p:cNvPr id="86" name="Google Shape;86;p1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lvl="0"/>
            <a:r>
              <a:rPr lang="en-US" dirty="0"/>
              <a:t>Similar Player Search System</a:t>
            </a:r>
            <a:endParaRPr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Text Placeholder 2"/>
          <p:cNvSpPr>
            <a:spLocks noGrp="1"/>
          </p:cNvSpPr>
          <p:nvPr>
            <p:ph type="body" idx="1"/>
          </p:nvPr>
        </p:nvSpPr>
        <p:spPr/>
        <p:txBody>
          <a:bodyPr/>
          <a:lstStyle/>
          <a:p>
            <a:pPr marL="76200" indent="0">
              <a:buNone/>
            </a:pPr>
            <a:r>
              <a:rPr lang="en-US" sz="1300" dirty="0"/>
              <a:t>In soccer games, we often encounter situations when players are injured and live in poor form. If you don‘t want to change the whole tactical system of your team because of the absence of a player, it is important to find a replacement for that player with the same technical characteristics. Therefore, the system clusters players according to the position they play and their usual foot, speed of holding the ball, dribbling skills, etc. as feature values to find players with similar tactical styles. We use the k-means algorithm from the machine learning library in Spark to help us achieve the clustering of players at each position.</a:t>
            </a:r>
            <a:endParaRPr lang="en-US" sz="1300" dirty="0"/>
          </a:p>
        </p:txBody>
      </p:sp>
      <p:sp>
        <p:nvSpPr>
          <p:cNvPr id="2" name="圆角矩形 1"/>
          <p:cNvSpPr/>
          <p:nvPr/>
        </p:nvSpPr>
        <p:spPr>
          <a:xfrm>
            <a:off x="1053548" y="3511826"/>
            <a:ext cx="914400" cy="569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a:t>
            </a:r>
            <a:endParaRPr lang="zh-CN" altLang="en-US" dirty="0"/>
          </a:p>
        </p:txBody>
      </p:sp>
      <p:sp>
        <p:nvSpPr>
          <p:cNvPr id="4" name="圆角矩形 3"/>
          <p:cNvSpPr/>
          <p:nvPr/>
        </p:nvSpPr>
        <p:spPr>
          <a:xfrm>
            <a:off x="2915479" y="3511826"/>
            <a:ext cx="980660" cy="569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spark</a:t>
            </a:r>
            <a:endParaRPr lang="zh-CN" altLang="en-US" dirty="0"/>
          </a:p>
        </p:txBody>
      </p:sp>
      <p:sp>
        <p:nvSpPr>
          <p:cNvPr id="5" name="圆角矩形 4"/>
          <p:cNvSpPr/>
          <p:nvPr/>
        </p:nvSpPr>
        <p:spPr>
          <a:xfrm>
            <a:off x="4817164" y="3511826"/>
            <a:ext cx="1000539" cy="569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model</a:t>
            </a:r>
            <a:endParaRPr lang="zh-CN" altLang="en-US" dirty="0"/>
          </a:p>
        </p:txBody>
      </p:sp>
      <p:cxnSp>
        <p:nvCxnSpPr>
          <p:cNvPr id="7" name="直接箭头连接符 6"/>
          <p:cNvCxnSpPr>
            <a:stCxn id="2" idx="3"/>
            <a:endCxn id="4" idx="1"/>
          </p:cNvCxnSpPr>
          <p:nvPr/>
        </p:nvCxnSpPr>
        <p:spPr>
          <a:xfrm>
            <a:off x="1967948" y="3796748"/>
            <a:ext cx="94753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4" idx="3"/>
            <a:endCxn id="5" idx="1"/>
          </p:cNvCxnSpPr>
          <p:nvPr/>
        </p:nvCxnSpPr>
        <p:spPr>
          <a:xfrm>
            <a:off x="3896139" y="3796748"/>
            <a:ext cx="9210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6818244" y="3531705"/>
            <a:ext cx="106017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player_id</a:t>
            </a:r>
            <a:endParaRPr lang="zh-CN" altLang="en-US" dirty="0"/>
          </a:p>
        </p:txBody>
      </p:sp>
      <p:sp>
        <p:nvSpPr>
          <p:cNvPr id="11" name="圆角矩形 10"/>
          <p:cNvSpPr/>
          <p:nvPr/>
        </p:nvSpPr>
        <p:spPr>
          <a:xfrm>
            <a:off x="4863546" y="4512365"/>
            <a:ext cx="907773" cy="530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result</a:t>
            </a:r>
            <a:endParaRPr lang="zh-CN" altLang="en-US" dirty="0"/>
          </a:p>
        </p:txBody>
      </p:sp>
      <p:cxnSp>
        <p:nvCxnSpPr>
          <p:cNvPr id="13" name="直接箭头连接符 12"/>
          <p:cNvCxnSpPr>
            <a:stCxn id="10" idx="1"/>
            <a:endCxn id="5" idx="3"/>
          </p:cNvCxnSpPr>
          <p:nvPr/>
        </p:nvCxnSpPr>
        <p:spPr>
          <a:xfrm flipH="1">
            <a:off x="5817703" y="3796748"/>
            <a:ext cx="10005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2"/>
            <a:endCxn id="11" idx="0"/>
          </p:cNvCxnSpPr>
          <p:nvPr/>
        </p:nvCxnSpPr>
        <p:spPr>
          <a:xfrm flipH="1">
            <a:off x="5317433" y="4081669"/>
            <a:ext cx="1" cy="430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79982" y="3511826"/>
            <a:ext cx="616226" cy="261610"/>
          </a:xfrm>
          <a:prstGeom prst="rect">
            <a:avLst/>
          </a:prstGeom>
          <a:noFill/>
        </p:spPr>
        <p:txBody>
          <a:bodyPr wrap="square" rtlCol="0">
            <a:spAutoFit/>
          </a:bodyPr>
          <a:lstStyle/>
          <a:p>
            <a:r>
              <a:rPr lang="en-US" altLang="zh-CN" sz="1100" dirty="0"/>
              <a:t>input</a:t>
            </a:r>
            <a:endParaRPr lang="zh-CN" altLang="en-US" sz="1100" dirty="0"/>
          </a:p>
        </p:txBody>
      </p:sp>
      <p:sp>
        <p:nvSpPr>
          <p:cNvPr id="20" name="TextBox 19"/>
          <p:cNvSpPr txBox="1"/>
          <p:nvPr/>
        </p:nvSpPr>
        <p:spPr>
          <a:xfrm>
            <a:off x="4101547" y="3535138"/>
            <a:ext cx="616226" cy="261610"/>
          </a:xfrm>
          <a:prstGeom prst="rect">
            <a:avLst/>
          </a:prstGeom>
          <a:noFill/>
        </p:spPr>
        <p:txBody>
          <a:bodyPr wrap="square" rtlCol="0">
            <a:spAutoFit/>
          </a:bodyPr>
          <a:lstStyle/>
          <a:p>
            <a:r>
              <a:rPr lang="en-US" altLang="zh-CN" sz="1100" dirty="0"/>
              <a:t>train</a:t>
            </a:r>
            <a:endParaRPr lang="zh-CN" altLang="en-US" sz="1100" dirty="0"/>
          </a:p>
        </p:txBody>
      </p:sp>
      <p:sp>
        <p:nvSpPr>
          <p:cNvPr id="21" name="TextBox 20"/>
          <p:cNvSpPr txBox="1"/>
          <p:nvPr/>
        </p:nvSpPr>
        <p:spPr>
          <a:xfrm>
            <a:off x="6082747" y="3545198"/>
            <a:ext cx="616226" cy="261610"/>
          </a:xfrm>
          <a:prstGeom prst="rect">
            <a:avLst/>
          </a:prstGeom>
          <a:noFill/>
        </p:spPr>
        <p:txBody>
          <a:bodyPr wrap="square" rtlCol="0">
            <a:spAutoFit/>
          </a:bodyPr>
          <a:lstStyle/>
          <a:p>
            <a:r>
              <a:rPr lang="en-US" altLang="zh-CN" sz="1100" dirty="0"/>
              <a:t>input</a:t>
            </a:r>
            <a:endParaRPr lang="zh-CN" altLang="en-US" sz="1100" dirty="0"/>
          </a:p>
        </p:txBody>
      </p:sp>
      <p:sp>
        <p:nvSpPr>
          <p:cNvPr id="22" name="TextBox 21"/>
          <p:cNvSpPr txBox="1"/>
          <p:nvPr/>
        </p:nvSpPr>
        <p:spPr>
          <a:xfrm>
            <a:off x="5343939" y="4166212"/>
            <a:ext cx="616226" cy="261610"/>
          </a:xfrm>
          <a:prstGeom prst="rect">
            <a:avLst/>
          </a:prstGeom>
          <a:noFill/>
        </p:spPr>
        <p:txBody>
          <a:bodyPr wrap="square" rtlCol="0">
            <a:spAutoFit/>
          </a:bodyPr>
          <a:lstStyle/>
          <a:p>
            <a:r>
              <a:rPr lang="en-US" altLang="zh-CN" sz="1100" dirty="0"/>
              <a:t>output</a:t>
            </a:r>
            <a:endParaRPr lang="zh-CN" altLang="en-US" sz="1100" dirty="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7590" y="836295"/>
            <a:ext cx="7632065" cy="396240"/>
          </a:xfrm>
        </p:spPr>
        <p:txBody>
          <a:bodyPr/>
          <a:lstStyle/>
          <a:p>
            <a:r>
              <a:rPr lang="en-US" altLang="zh-CN"/>
              <a:t>High Potential Player Search System</a:t>
            </a:r>
            <a:endParaRPr lang="en-US" altLang="zh-CN"/>
          </a:p>
        </p:txBody>
      </p:sp>
      <p:sp>
        <p:nvSpPr>
          <p:cNvPr id="3" name="文本占位符 2"/>
          <p:cNvSpPr>
            <a:spLocks noGrp="1"/>
          </p:cNvSpPr>
          <p:nvPr>
            <p:ph type="body" idx="1"/>
          </p:nvPr>
        </p:nvSpPr>
        <p:spPr>
          <a:xfrm>
            <a:off x="1037875" y="1563498"/>
            <a:ext cx="7068300" cy="3033900"/>
          </a:xfrm>
        </p:spPr>
        <p:txBody>
          <a:bodyPr/>
          <a:lstStyle/>
          <a:p>
            <a:pPr marL="76200" indent="0">
              <a:buNone/>
            </a:pPr>
            <a:r>
              <a:rPr lang="en-US" sz="1600" dirty="0">
                <a:sym typeface="+mn-ea"/>
              </a:rPr>
              <a:t>The High </a:t>
            </a:r>
            <a:r>
              <a:rPr lang="en-US" altLang="zh-CN" sz="1600" dirty="0">
                <a:sym typeface="+mn-ea"/>
              </a:rPr>
              <a:t>Potential Player Search System</a:t>
            </a:r>
            <a:r>
              <a:rPr lang="en-US" sz="1600" dirty="0">
                <a:sym typeface="+mn-ea"/>
              </a:rPr>
              <a:t> is a powerful tool for uncovering a player's potential based on their performance. </a:t>
            </a:r>
            <a:endParaRPr lang="en-US" sz="1600" dirty="0">
              <a:sym typeface="+mn-ea"/>
            </a:endParaRPr>
          </a:p>
          <a:p>
            <a:pPr marL="76200" indent="0">
              <a:buNone/>
            </a:pPr>
            <a:r>
              <a:rPr lang="en-US" sz="1600" dirty="0">
                <a:sym typeface="+mn-ea"/>
              </a:rPr>
              <a:t>This project seeks to go beyond basic scouting by analyzing various features such as overall score, potential score, value, age, height, and weight to determine whether a player has the potential to enter a top league, such as</a:t>
            </a:r>
            <a:r>
              <a:rPr lang="en-US" altLang="zh-CN" sz="1600" dirty="0">
                <a:sym typeface="+mn-ea"/>
              </a:rPr>
              <a:t> La Liga, </a:t>
            </a:r>
            <a:r>
              <a:rPr lang="en-US" sz="1600" dirty="0">
                <a:sym typeface="+mn-ea"/>
              </a:rPr>
              <a:t>Bundesliga, etc.</a:t>
            </a:r>
            <a:endParaRPr lang="en-US" sz="1600" dirty="0"/>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649605" y="808355"/>
            <a:ext cx="5902325" cy="39624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a:t>r</a:t>
            </a:r>
            <a:r>
              <a:rPr lang="en-GB" dirty="0"/>
              <a:t>esult</a:t>
            </a:r>
            <a:r>
              <a:rPr lang="en-US" altLang="en-GB" dirty="0"/>
              <a:t> (potential discovery)</a:t>
            </a:r>
            <a:endParaRPr lang="en-US" altLang="en-GB"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Text Placeholder 2"/>
          <p:cNvSpPr>
            <a:spLocks noGrp="1"/>
          </p:cNvSpPr>
          <p:nvPr>
            <p:ph type="body" idx="1"/>
          </p:nvPr>
        </p:nvSpPr>
        <p:spPr>
          <a:xfrm>
            <a:off x="533400" y="1326515"/>
            <a:ext cx="7025005" cy="681355"/>
          </a:xfrm>
        </p:spPr>
        <p:txBody>
          <a:bodyPr/>
          <a:lstStyle/>
          <a:p>
            <a:pPr marL="101600" indent="0">
              <a:buNone/>
            </a:pPr>
            <a:r>
              <a:rPr lang="en-US"/>
              <a:t>Confusion matrix of the 2022’s player prediction</a:t>
            </a:r>
            <a:endParaRPr lang="zh-CN" altLang="en-US">
              <a:ea typeface="宋体" charset="0"/>
            </a:endParaRPr>
          </a:p>
        </p:txBody>
      </p:sp>
      <p:pic>
        <p:nvPicPr>
          <p:cNvPr id="6" name="图片 5" descr="截屏2023-04-20 上午12.42.16"/>
          <p:cNvPicPr>
            <a:picLocks noChangeAspect="1"/>
          </p:cNvPicPr>
          <p:nvPr/>
        </p:nvPicPr>
        <p:blipFill>
          <a:blip r:embed="rId1"/>
          <a:srcRect r="12781"/>
          <a:stretch>
            <a:fillRect/>
          </a:stretch>
        </p:blipFill>
        <p:spPr>
          <a:xfrm>
            <a:off x="780415" y="2007870"/>
            <a:ext cx="3843655" cy="2222500"/>
          </a:xfrm>
          <a:prstGeom prst="rect">
            <a:avLst/>
          </a:prstGeom>
        </p:spPr>
      </p:pic>
      <p:graphicFrame>
        <p:nvGraphicFramePr>
          <p:cNvPr id="10" name="表格 9"/>
          <p:cNvGraphicFramePr/>
          <p:nvPr>
            <p:custDataLst>
              <p:tags r:id="rId2"/>
            </p:custDataLst>
          </p:nvPr>
        </p:nvGraphicFramePr>
        <p:xfrm>
          <a:off x="4819015" y="1795780"/>
          <a:ext cx="3529965" cy="1237615"/>
        </p:xfrm>
        <a:graphic>
          <a:graphicData uri="http://schemas.openxmlformats.org/drawingml/2006/table">
            <a:tbl>
              <a:tblPr firstRow="1" bandRow="1">
                <a:tableStyleId>{5C22544A-7EE6-4342-B048-85BDC9FD1C3A}</a:tableStyleId>
              </a:tblPr>
              <a:tblGrid>
                <a:gridCol w="1176655"/>
                <a:gridCol w="1176655"/>
                <a:gridCol w="1176655"/>
              </a:tblGrid>
              <a:tr h="518160">
                <a:tc>
                  <a:txBody>
                    <a:bodyPr/>
                    <a:lstStyle/>
                    <a:p>
                      <a:pPr>
                        <a:buNone/>
                      </a:pPr>
                      <a:r>
                        <a:rPr lang="en-US" altLang="zh-CN">
                          <a:solidFill>
                            <a:schemeClr val="tx1"/>
                          </a:solidFill>
                        </a:rPr>
                        <a:t>Consusion matrix</a:t>
                      </a:r>
                      <a:endParaRPr lang="en-US" altLang="zh-CN">
                        <a:solidFill>
                          <a:schemeClr val="tx1"/>
                        </a:solidFill>
                      </a:endParaRPr>
                    </a:p>
                  </a:txBody>
                  <a:tcPr>
                    <a:solidFill>
                      <a:schemeClr val="tx1">
                        <a:lumMod val="10000"/>
                        <a:lumOff val="90000"/>
                      </a:schemeClr>
                    </a:solidFill>
                  </a:tcPr>
                </a:tc>
                <a:tc>
                  <a:txBody>
                    <a:bodyPr/>
                    <a:lstStyle/>
                    <a:p>
                      <a:pPr>
                        <a:buNone/>
                      </a:pPr>
                      <a:r>
                        <a:rPr lang="en-US" altLang="zh-CN">
                          <a:solidFill>
                            <a:schemeClr val="tx1"/>
                          </a:solidFill>
                        </a:rPr>
                        <a:t>pred. true</a:t>
                      </a:r>
                      <a:endParaRPr lang="en-US" altLang="zh-CN">
                        <a:solidFill>
                          <a:schemeClr val="tx1"/>
                        </a:solidFill>
                      </a:endParaRPr>
                    </a:p>
                  </a:txBody>
                  <a:tcPr>
                    <a:solidFill>
                      <a:schemeClr val="tx1">
                        <a:lumMod val="10000"/>
                        <a:lumOff val="90000"/>
                      </a:schemeClr>
                    </a:solidFill>
                  </a:tcPr>
                </a:tc>
                <a:tc>
                  <a:txBody>
                    <a:bodyPr/>
                    <a:lstStyle/>
                    <a:p>
                      <a:pPr>
                        <a:buNone/>
                      </a:pPr>
                      <a:r>
                        <a:rPr lang="en-US" altLang="zh-CN">
                          <a:solidFill>
                            <a:schemeClr val="tx1"/>
                          </a:solidFill>
                        </a:rPr>
                        <a:t>pred. false</a:t>
                      </a:r>
                      <a:endParaRPr lang="en-US" altLang="zh-CN">
                        <a:solidFill>
                          <a:schemeClr val="tx1"/>
                        </a:solidFill>
                      </a:endParaRPr>
                    </a:p>
                  </a:txBody>
                  <a:tcPr>
                    <a:solidFill>
                      <a:schemeClr val="tx1">
                        <a:lumMod val="10000"/>
                        <a:lumOff val="90000"/>
                      </a:schemeClr>
                    </a:solidFill>
                  </a:tcPr>
                </a:tc>
              </a:tr>
              <a:tr h="360045">
                <a:tc>
                  <a:txBody>
                    <a:bodyPr/>
                    <a:lstStyle/>
                    <a:p>
                      <a:pPr>
                        <a:buNone/>
                      </a:pPr>
                      <a:r>
                        <a:rPr lang="en-US" altLang="zh-CN"/>
                        <a:t>label. true</a:t>
                      </a:r>
                      <a:endParaRPr lang="en-US" altLang="zh-CN"/>
                    </a:p>
                  </a:txBody>
                  <a:tcPr/>
                </a:tc>
                <a:tc>
                  <a:txBody>
                    <a:bodyPr/>
                    <a:lstStyle/>
                    <a:p>
                      <a:pPr>
                        <a:buNone/>
                      </a:pPr>
                      <a:r>
                        <a:rPr lang="en-US" altLang="zh-CN"/>
                        <a:t>TP</a:t>
                      </a:r>
                      <a:endParaRPr lang="en-US" altLang="zh-CN"/>
                    </a:p>
                  </a:txBody>
                  <a:tcPr/>
                </a:tc>
                <a:tc>
                  <a:txBody>
                    <a:bodyPr/>
                    <a:lstStyle/>
                    <a:p>
                      <a:pPr>
                        <a:buNone/>
                      </a:pPr>
                      <a:r>
                        <a:rPr lang="en-US" altLang="zh-CN"/>
                        <a:t>FN</a:t>
                      </a:r>
                      <a:endParaRPr lang="en-US" altLang="zh-CN"/>
                    </a:p>
                  </a:txBody>
                  <a:tcPr/>
                </a:tc>
              </a:tr>
              <a:tr h="359410">
                <a:tc>
                  <a:txBody>
                    <a:bodyPr/>
                    <a:lstStyle/>
                    <a:p>
                      <a:pPr>
                        <a:buNone/>
                      </a:pPr>
                      <a:r>
                        <a:rPr lang="en-US" altLang="zh-CN"/>
                        <a:t>label. false</a:t>
                      </a:r>
                      <a:endParaRPr lang="en-US" altLang="zh-CN"/>
                    </a:p>
                  </a:txBody>
                  <a:tcPr/>
                </a:tc>
                <a:tc>
                  <a:txBody>
                    <a:bodyPr/>
                    <a:lstStyle/>
                    <a:p>
                      <a:pPr>
                        <a:buNone/>
                      </a:pPr>
                      <a:r>
                        <a:rPr lang="en-US" altLang="zh-CN"/>
                        <a:t>FP</a:t>
                      </a:r>
                      <a:endParaRPr lang="en-US" altLang="zh-CN"/>
                    </a:p>
                  </a:txBody>
                  <a:tcPr/>
                </a:tc>
                <a:tc>
                  <a:txBody>
                    <a:bodyPr/>
                    <a:lstStyle/>
                    <a:p>
                      <a:pPr>
                        <a:buNone/>
                      </a:pPr>
                      <a:r>
                        <a:rPr lang="en-US" altLang="zh-CN"/>
                        <a:t>TN</a:t>
                      </a:r>
                      <a:endParaRPr lang="en-US" altLang="zh-CN"/>
                    </a:p>
                  </a:txBody>
                  <a:tcPr/>
                </a:tc>
              </a:tr>
            </a:tbl>
          </a:graphicData>
        </a:graphic>
      </p:graphicFrame>
      <p:pic>
        <p:nvPicPr>
          <p:cNvPr id="2" name="图片 1"/>
          <p:cNvPicPr>
            <a:picLocks noChangeAspect="1"/>
          </p:cNvPicPr>
          <p:nvPr/>
        </p:nvPicPr>
        <p:blipFill>
          <a:blip r:embed="rId3"/>
          <a:stretch>
            <a:fillRect/>
          </a:stretch>
        </p:blipFill>
        <p:spPr>
          <a:xfrm>
            <a:off x="4819015" y="3184525"/>
            <a:ext cx="3698240" cy="1712595"/>
          </a:xfrm>
          <a:prstGeom prst="rect">
            <a:avLst/>
          </a:prstGeom>
        </p:spPr>
      </p:pic>
      <p:sp>
        <p:nvSpPr>
          <p:cNvPr id="4" name="文本框 3"/>
          <p:cNvSpPr txBox="1"/>
          <p:nvPr/>
        </p:nvSpPr>
        <p:spPr>
          <a:xfrm>
            <a:off x="925830" y="4433570"/>
            <a:ext cx="3698240" cy="306705"/>
          </a:xfrm>
          <a:prstGeom prst="rect">
            <a:avLst/>
          </a:prstGeom>
          <a:noFill/>
        </p:spPr>
        <p:txBody>
          <a:bodyPr wrap="square" rtlCol="0">
            <a:spAutoFit/>
          </a:bodyPr>
          <a:lstStyle/>
          <a:p>
            <a:r>
              <a:rPr lang="en-US" altLang="zh-CN">
                <a:ea typeface="宋体" charset="0"/>
              </a:rPr>
              <a:t>[1] definition of these values: wikipedia</a:t>
            </a:r>
            <a:endParaRPr lang="en-US" altLang="zh-CN">
              <a:ea typeface="宋体" charset="0"/>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6260" y="531200"/>
            <a:ext cx="7068300" cy="396300"/>
          </a:xfrm>
        </p:spPr>
        <p:txBody>
          <a:bodyPr/>
          <a:lstStyle/>
          <a:p>
            <a:r>
              <a:rPr lang="en-US" altLang="zh-CN"/>
              <a:t>Unit tests</a:t>
            </a:r>
            <a:endParaRPr lang="en-US" altLang="zh-CN"/>
          </a:p>
        </p:txBody>
      </p:sp>
      <p:sp>
        <p:nvSpPr>
          <p:cNvPr id="3" name="文本占位符 2"/>
          <p:cNvSpPr>
            <a:spLocks noGrp="1"/>
          </p:cNvSpPr>
          <p:nvPr>
            <p:ph type="body" idx="1"/>
          </p:nvPr>
        </p:nvSpPr>
        <p:spPr/>
        <p:txBody>
          <a:bodyPr/>
          <a:lstStyle/>
          <a:p>
            <a:endParaRPr lang="zh-CN" altLang="en-US"/>
          </a:p>
        </p:txBody>
      </p:sp>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fld>
            <a:endParaRPr lang="en-GB"/>
          </a:p>
        </p:txBody>
      </p:sp>
      <p:pic>
        <p:nvPicPr>
          <p:cNvPr id="8" name="图片 7" descr="截屏2023-04-20 上午2.39.11"/>
          <p:cNvPicPr>
            <a:picLocks noChangeAspect="1"/>
          </p:cNvPicPr>
          <p:nvPr/>
        </p:nvPicPr>
        <p:blipFill>
          <a:blip r:embed="rId1"/>
          <a:stretch>
            <a:fillRect/>
          </a:stretch>
        </p:blipFill>
        <p:spPr>
          <a:xfrm>
            <a:off x="92075" y="993775"/>
            <a:ext cx="5701030" cy="3368040"/>
          </a:xfrm>
          <a:prstGeom prst="rect">
            <a:avLst/>
          </a:prstGeom>
        </p:spPr>
      </p:pic>
      <p:pic>
        <p:nvPicPr>
          <p:cNvPr id="7" name="图片 6" descr="截屏2023-04-20 上午2.11.50"/>
          <p:cNvPicPr>
            <a:picLocks noChangeAspect="1"/>
          </p:cNvPicPr>
          <p:nvPr/>
        </p:nvPicPr>
        <p:blipFill>
          <a:blip r:embed="rId2"/>
          <a:stretch>
            <a:fillRect/>
          </a:stretch>
        </p:blipFill>
        <p:spPr>
          <a:xfrm>
            <a:off x="3175635" y="1903095"/>
            <a:ext cx="5701030" cy="3368040"/>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742040" y="385523"/>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EDA of team data</a:t>
            </a:r>
            <a:endParaRPr dirty="0"/>
          </a:p>
        </p:txBody>
      </p:sp>
      <p:sp>
        <p:nvSpPr>
          <p:cNvPr id="130" name="Google Shape;130;p2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8" name="TextBox 7"/>
          <p:cNvSpPr txBox="1"/>
          <p:nvPr/>
        </p:nvSpPr>
        <p:spPr>
          <a:xfrm>
            <a:off x="742040" y="4532641"/>
            <a:ext cx="6427694" cy="523220"/>
          </a:xfrm>
          <a:prstGeom prst="rect">
            <a:avLst/>
          </a:prstGeom>
          <a:noFill/>
        </p:spPr>
        <p:txBody>
          <a:bodyPr wrap="square" rtlCol="0">
            <a:spAutoFit/>
          </a:bodyPr>
          <a:lstStyle/>
          <a:p>
            <a:r>
              <a:rPr lang="en-US" dirty="0"/>
              <a:t>https://community.cloud.databricks.com/?o=1489804526187744#notebook/3954607000221320/dashboard/1448769126006199/present</a:t>
            </a:r>
            <a:endParaRPr lang="en-US" dirty="0"/>
          </a:p>
        </p:txBody>
      </p:sp>
      <p:pic>
        <p:nvPicPr>
          <p:cNvPr id="10" name="Picture 9"/>
          <p:cNvPicPr>
            <a:picLocks noChangeAspect="1"/>
          </p:cNvPicPr>
          <p:nvPr/>
        </p:nvPicPr>
        <p:blipFill>
          <a:blip r:embed="rId1"/>
          <a:stretch>
            <a:fillRect/>
          </a:stretch>
        </p:blipFill>
        <p:spPr>
          <a:xfrm>
            <a:off x="742040" y="781823"/>
            <a:ext cx="4912014" cy="3658396"/>
          </a:xfrm>
          <a:prstGeom prst="rect">
            <a:avLst/>
          </a:prstGeom>
        </p:spPr>
      </p:pic>
    </p:spTree>
  </p:cSld>
  <p:clrMapOvr>
    <a:masterClrMapping/>
  </p:clrMapOvr>
  <p:transition>
    <p:fade thruBlk="1"/>
  </p:transition>
</p:sld>
</file>

<file path=ppt/tags/tag1.xml><?xml version="1.0" encoding="utf-8"?>
<p:tagLst xmlns:p="http://schemas.openxmlformats.org/presentationml/2006/main">
  <p:tag name="KSO_WM_UNIT_TABLE_BEAUTIFY" val="smartTable{7cce1336-ca6f-4100-adbe-c77760cf9753}"/>
  <p:tag name="TABLE_ENDDRAG_ORIGIN_RECT" val="277*97"/>
  <p:tag name="TABLE_ENDDRAG_RECT" val="397*158*277*97"/>
</p:tagLst>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3390</Words>
  <Application>WPS 演示</Application>
  <PresentationFormat>On-screen Show (16:9)</PresentationFormat>
  <Paragraphs>149</Paragraphs>
  <Slides>16</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Arial</vt:lpstr>
      <vt:lpstr>Inter-Regular</vt:lpstr>
      <vt:lpstr>Calibri</vt:lpstr>
      <vt:lpstr>Courier New</vt:lpstr>
      <vt:lpstr>宋体</vt:lpstr>
      <vt:lpstr>汉仪书宋二KW</vt:lpstr>
      <vt:lpstr>Times New Roman</vt:lpstr>
      <vt:lpstr>微软雅黑</vt:lpstr>
      <vt:lpstr>汉仪旗黑</vt:lpstr>
      <vt:lpstr>Arial Unicode MS</vt:lpstr>
      <vt:lpstr>Joan template</vt:lpstr>
      <vt:lpstr>FIFA 2023 player scouting system</vt:lpstr>
      <vt:lpstr>Use Cases</vt:lpstr>
      <vt:lpstr>Methodology</vt:lpstr>
      <vt:lpstr>PowerPoint 演示文稿</vt:lpstr>
      <vt:lpstr>Similar Player Search System</vt:lpstr>
      <vt:lpstr>High Potential Player Search System</vt:lpstr>
      <vt:lpstr>result (potential discovery)</vt:lpstr>
      <vt:lpstr>Unit tests</vt:lpstr>
      <vt:lpstr>EDA of team data</vt:lpstr>
      <vt:lpstr>Front-end</vt:lpstr>
      <vt:lpstr>Acceptance criteria </vt:lpstr>
      <vt:lpstr>Acceptance criteria </vt:lpstr>
      <vt:lpstr>Milestones/sprints</vt:lpstr>
      <vt:lpstr>Goals of the project</vt:lpstr>
      <vt:lpstr>Reference</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2023 player scouting system</dc:title>
  <dc:creator>Administrator</dc:creator>
  <cp:lastModifiedBy>在下奖学金有何贵干</cp:lastModifiedBy>
  <cp:revision>26</cp:revision>
  <dcterms:created xsi:type="dcterms:W3CDTF">2023-04-22T23:56:20Z</dcterms:created>
  <dcterms:modified xsi:type="dcterms:W3CDTF">2023-04-22T23:56:20Z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3DB7FB3A41A7B8EB24744464CCD86226</vt:lpwstr>
  </property>
  <property fmtid="{D5CDD505-2E9C-101B-9397-08002B2CF9AE}" pid="3" name="KSOProductBuildVer">
    <vt:lpwstr>2052-5.1.0.7655</vt:lpwstr>
  </property>
</Properties>
</file>